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99" r:id="rId3"/>
    <p:sldId id="289" r:id="rId4"/>
    <p:sldId id="329" r:id="rId5"/>
    <p:sldId id="330" r:id="rId6"/>
    <p:sldId id="335" r:id="rId7"/>
    <p:sldId id="333" r:id="rId8"/>
    <p:sldId id="336" r:id="rId9"/>
    <p:sldId id="318" r:id="rId10"/>
    <p:sldId id="312" r:id="rId11"/>
    <p:sldId id="313" r:id="rId12"/>
    <p:sldId id="320" r:id="rId13"/>
    <p:sldId id="332" r:id="rId14"/>
    <p:sldId id="328" r:id="rId15"/>
    <p:sldId id="307" r:id="rId16"/>
    <p:sldId id="337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990033"/>
    <a:srgbClr val="800080"/>
    <a:srgbClr val="008000"/>
    <a:srgbClr val="33CCFF"/>
    <a:srgbClr val="FF0000"/>
    <a:srgbClr val="FF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79" autoAdjust="0"/>
    <p:restoredTop sz="87544" autoAdjust="0"/>
  </p:normalViewPr>
  <p:slideViewPr>
    <p:cSldViewPr>
      <p:cViewPr>
        <p:scale>
          <a:sx n="90" d="100"/>
          <a:sy n="90" d="100"/>
        </p:scale>
        <p:origin x="-6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12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layout>
        <c:manualLayout>
          <c:xMode val="edge"/>
          <c:yMode val="edge"/>
          <c:x val="3.2257915737411436E-2"/>
          <c:y val="0.85137083037830441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735454661997586E-2"/>
          <c:y val="0.20408562566042884"/>
          <c:w val="0.90427140052223554"/>
          <c:h val="0.772826351251548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Funding</c:v>
                </c:pt>
              </c:strCache>
            </c:strRef>
          </c:tx>
          <c:explosion val="25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-5.6071696050847122E-2"/>
                  <c:y val="-0.2269445864721456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801" dirty="0"/>
                      <a:t>Local Taxes</a:t>
                    </a:r>
                  </a:p>
                  <a:p>
                    <a:pPr>
                      <a:defRPr/>
                    </a:pPr>
                    <a:r>
                      <a:rPr lang="en-US" sz="1801" dirty="0" smtClean="0"/>
                      <a:t>94.3%</a:t>
                    </a:r>
                    <a:endParaRPr lang="en-US" sz="1801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8919768705004463E-3"/>
                  <c:y val="8.323118701071453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1" dirty="0"/>
                      <a:t>State Aid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7107154758294296"/>
                  <c:y val="-3.9658083280130534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1" dirty="0"/>
                      <a:t>Extraordinary Aid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7618550177661456E-2"/>
                  <c:y val="-9.049953890898770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1" dirty="0"/>
                      <a:t>Tax Relief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7893148520486294E-2"/>
                  <c:y val="-7.5564730084415124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1" dirty="0"/>
                      <a:t>Misc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2154215387841147"/>
                  <c:y val="-9.1591118677733022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1" dirty="0"/>
                      <a:t>Tuition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Sheet1!$A$2:$A$7</c:f>
              <c:strCache>
                <c:ptCount val="6"/>
                <c:pt idx="0">
                  <c:v>Local taxes 94.4%</c:v>
                </c:pt>
                <c:pt idx="1">
                  <c:v>State Aid 2.90%</c:v>
                </c:pt>
                <c:pt idx="2">
                  <c:v>Extraordinary Aid 0.67%</c:v>
                </c:pt>
                <c:pt idx="3">
                  <c:v>Tax Relief 0.90%</c:v>
                </c:pt>
                <c:pt idx="4">
                  <c:v>Misc Revenue 0.70%</c:v>
                </c:pt>
                <c:pt idx="5">
                  <c:v>Tuition 0.70%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0.94499999999999995</c:v>
                </c:pt>
                <c:pt idx="1">
                  <c:v>2.8000000000000001E-2</c:v>
                </c:pt>
                <c:pt idx="2">
                  <c:v>6.7000000000000002E-3</c:v>
                </c:pt>
                <c:pt idx="3">
                  <c:v>6.7999999999999996E-3</c:v>
                </c:pt>
                <c:pt idx="4">
                  <c:v>7.0000000000000001E-3</c:v>
                </c:pt>
                <c:pt idx="5">
                  <c:v>7.0000000000000001E-3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10">
          <a:noFill/>
        </a:ln>
      </c:spPr>
    </c:plotArea>
    <c:plotVisOnly val="1"/>
    <c:dispBlanksAs val="zero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0.74074</cdr:x>
      <cdr:y>0.07407</cdr:y>
    </cdr:from>
    <cdr:to>
      <cdr:x>0.99074</cdr:x>
      <cdr:y>0.38889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96000" y="304800"/>
          <a:ext cx="2057400" cy="1295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0.72222</cdr:x>
      <cdr:y>0.11111</cdr:y>
    </cdr:from>
    <cdr:to>
      <cdr:x>0.99074</cdr:x>
      <cdr:y>0.38889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943600" y="457200"/>
          <a:ext cx="2209800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>
              <a:solidFill>
                <a:schemeClr val="tx1"/>
              </a:solidFill>
            </a:rPr>
            <a:t>	</a:t>
          </a:r>
          <a:endParaRPr lang="en-US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0.73148</cdr:x>
      <cdr:y>0.11111</cdr:y>
    </cdr:from>
    <cdr:to>
      <cdr:x>0.99074</cdr:x>
      <cdr:y>0.40741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019800" y="457200"/>
          <a:ext cx="2133600" cy="1219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7367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0" tIns="46385" rIns="92770" bIns="463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456" y="1"/>
            <a:ext cx="30373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0" tIns="46385" rIns="92770" bIns="4638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0313"/>
            <a:ext cx="3037367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0" tIns="46385" rIns="92770" bIns="4638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456" y="8830313"/>
            <a:ext cx="30373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0" tIns="46385" rIns="92770" bIns="4638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40A5CE9C-75D1-4946-B7D4-060BDAEBE8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439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7367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0" tIns="46385" rIns="92770" bIns="463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456" y="1"/>
            <a:ext cx="30373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0" tIns="46385" rIns="92770" bIns="4638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569" y="4416744"/>
            <a:ext cx="5609267" cy="418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0" tIns="46385" rIns="92770" bIns="463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0313"/>
            <a:ext cx="3037367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0" tIns="46385" rIns="92770" bIns="4638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456" y="8830313"/>
            <a:ext cx="30373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0" tIns="46385" rIns="92770" bIns="4638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461B7AC-8D64-4EFB-A515-E6EB35EE4F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235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B5772A-6661-48DB-B794-3B84551C9481}" type="slidenum">
              <a:rPr lang="en-US" smtClean="0">
                <a:latin typeface="Arial" charset="0"/>
                <a:cs typeface="Arial" charset="0"/>
              </a:rPr>
              <a:pPr/>
              <a:t>1</a:t>
            </a:fld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9CF74F-54B4-4DDD-9484-B8B7C8146419}" type="slidenum">
              <a:rPr lang="en-US" smtClean="0">
                <a:latin typeface="Arial" charset="0"/>
                <a:cs typeface="Arial" charset="0"/>
              </a:rPr>
              <a:pPr/>
              <a:t>15</a:t>
            </a:fld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B40B89-B7FB-4B79-87D6-DADCCD12571D}" type="slidenum">
              <a:rPr lang="en-US" smtClean="0">
                <a:latin typeface="Arial" charset="0"/>
                <a:cs typeface="Arial" charset="0"/>
              </a:rPr>
              <a:pPr/>
              <a:t>2</a:t>
            </a:fld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710361-D6AD-453A-9D36-BED753FD4244}" type="slidenum">
              <a:rPr lang="en-US" smtClean="0">
                <a:latin typeface="Arial" charset="0"/>
                <a:cs typeface="Arial" charset="0"/>
              </a:rPr>
              <a:pPr/>
              <a:t>3</a:t>
            </a:fld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4B1EE2-8BAB-4B80-865E-B63820EE0831}" type="slidenum">
              <a:rPr lang="en-US" smtClean="0">
                <a:latin typeface="Arial" charset="0"/>
                <a:cs typeface="Arial" charset="0"/>
              </a:rPr>
              <a:pPr/>
              <a:t>8</a:t>
            </a:fld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D95C9A-B3CA-4038-851F-ABADCCA942FF}" type="slidenum">
              <a:rPr lang="en-US" smtClean="0">
                <a:latin typeface="Arial" charset="0"/>
                <a:cs typeface="Arial" charset="0"/>
              </a:rPr>
              <a:pPr/>
              <a:t>9</a:t>
            </a:fld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206241-7ED2-4A02-8251-2818880E8599}" type="slidenum">
              <a:rPr lang="en-US" smtClean="0">
                <a:latin typeface="Arial" charset="0"/>
                <a:cs typeface="Arial" charset="0"/>
              </a:rPr>
              <a:pPr/>
              <a:t>10</a:t>
            </a:fld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3FFF03-B12C-48D1-96CA-9A6628D356ED}" type="slidenum">
              <a:rPr lang="en-US" smtClean="0">
                <a:latin typeface="Arial" charset="0"/>
                <a:cs typeface="Arial" charset="0"/>
              </a:rPr>
              <a:pPr/>
              <a:t>11</a:t>
            </a:fld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036813-2EE0-498C-B7EC-D837E104DB7A}" type="slidenum">
              <a:rPr lang="en-US" smtClean="0">
                <a:latin typeface="Arial" charset="0"/>
                <a:cs typeface="Arial" charset="0"/>
              </a:rPr>
              <a:pPr/>
              <a:t>12</a:t>
            </a:fld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charset="0"/>
            </a:endParaRP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B1B5E8-47B3-48D8-9198-DBF8DAB2739C}" type="slidenum">
              <a:rPr lang="en-US" smtClean="0">
                <a:latin typeface="Arial" charset="0"/>
                <a:cs typeface="Arial" charset="0"/>
              </a:rPr>
              <a:pPr/>
              <a:t>14</a:t>
            </a:fld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 userDrawn="1"/>
        </p:nvSpPr>
        <p:spPr bwMode="auto">
          <a:xfrm>
            <a:off x="304800" y="12192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228600" y="6172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0ECF2-DC05-4D3B-AB26-EACFCF0C00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72A0F-715D-4557-9424-A1C378310B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E6169-073F-494D-895B-6D4CED1FD3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41148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CFAC9-3598-440E-ADCF-AEE947841D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22E01-EA72-4572-855C-A1E0AD9CF0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6C5EB-D1B5-45C2-980F-CD05673F4E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B9BEB-6A8C-4867-BB47-3FE11C2847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C3481-A9F5-449F-B1D8-4DC19060A6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242D1-916E-43DE-BF6B-3AFA487FDC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C2677-0BDF-4857-84D3-C448FA6FF2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13279-82D5-4ECA-8A30-FCD4C552DF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6E60C-D283-4FA0-9F63-60D0E915DB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AC730-D576-417A-B467-D91DEEA561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9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9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9D0AC708-565D-415E-A766-10EC7B5767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9447" name="Line 7"/>
          <p:cNvSpPr>
            <a:spLocks noChangeShapeType="1"/>
          </p:cNvSpPr>
          <p:nvPr/>
        </p:nvSpPr>
        <p:spPr bwMode="auto">
          <a:xfrm>
            <a:off x="304800" y="12192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89448" name="Line 8"/>
          <p:cNvSpPr>
            <a:spLocks noChangeShapeType="1"/>
          </p:cNvSpPr>
          <p:nvPr/>
        </p:nvSpPr>
        <p:spPr bwMode="auto">
          <a:xfrm>
            <a:off x="228600" y="61722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  <p:sldLayoutId id="2147483652" r:id="rId12"/>
    <p:sldLayoutId id="214748365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7DE5C-488B-4E86-A1A9-D9A2151F0222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05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5200" dirty="0" smtClean="0">
                <a:latin typeface="Baskerville Old Face" pitchFamily="18" charset="0"/>
              </a:rPr>
              <a:t>Verona Board of Education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429000"/>
            <a:ext cx="74676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dirty="0" smtClean="0">
                <a:latin typeface="Baskerville Old Face" pitchFamily="18" charset="0"/>
              </a:rPr>
              <a:t>Public Hearing</a:t>
            </a:r>
          </a:p>
          <a:p>
            <a:pPr eaLnBrk="1" hangingPunct="1">
              <a:defRPr/>
            </a:pPr>
            <a:r>
              <a:rPr lang="en-US" sz="3500" dirty="0" smtClean="0">
                <a:latin typeface="Baskerville Old Face" pitchFamily="18" charset="0"/>
              </a:rPr>
              <a:t>2015-2016 Budget</a:t>
            </a:r>
          </a:p>
          <a:p>
            <a:pPr eaLnBrk="1" hangingPunct="1">
              <a:defRPr/>
            </a:pPr>
            <a:r>
              <a:rPr lang="en-US" sz="3500" dirty="0" smtClean="0">
                <a:latin typeface="Baskerville Old Face" pitchFamily="18" charset="0"/>
              </a:rPr>
              <a:t>April 28, 2015</a:t>
            </a:r>
          </a:p>
        </p:txBody>
      </p:sp>
      <p:pic>
        <p:nvPicPr>
          <p:cNvPr id="17412" name="Picture 5" descr="logo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ECE377-2694-49E2-99EF-4B2C71B6CDDA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500" dirty="0" smtClean="0">
                <a:latin typeface="Baskerville Old Face" pitchFamily="18" charset="0"/>
              </a:rPr>
              <a:t>2014-15 PROPOSED EXPENDITURES - </a:t>
            </a:r>
            <a:r>
              <a:rPr lang="en-US" sz="2500" dirty="0" smtClean="0">
                <a:solidFill>
                  <a:schemeClr val="tx1"/>
                </a:solidFill>
                <a:latin typeface="Baskerville Old Face" pitchFamily="18" charset="0"/>
              </a:rPr>
              <a:t>$31,835,792</a:t>
            </a:r>
            <a:r>
              <a:rPr lang="en-US" sz="2800" b="1" dirty="0" smtClean="0">
                <a:solidFill>
                  <a:schemeClr val="accent2"/>
                </a:solidFill>
                <a:latin typeface="Book Antiqua" pitchFamily="18" charset="0"/>
              </a:rPr>
              <a:t/>
            </a:r>
            <a:br>
              <a:rPr lang="en-US" sz="2800" b="1" dirty="0" smtClean="0">
                <a:solidFill>
                  <a:schemeClr val="accent2"/>
                </a:solidFill>
                <a:latin typeface="Book Antiqua" pitchFamily="18" charset="0"/>
              </a:rPr>
            </a:br>
            <a:endParaRPr lang="en-US" sz="2500" dirty="0" smtClean="0">
              <a:latin typeface="Baskerville Old Face" pitchFamily="18" charset="0"/>
            </a:endParaRPr>
          </a:p>
        </p:txBody>
      </p:sp>
      <p:graphicFrame>
        <p:nvGraphicFramePr>
          <p:cNvPr id="197637" name="Group 5"/>
          <p:cNvGraphicFramePr>
            <a:graphicFrameLocks noGrp="1"/>
          </p:cNvGraphicFramePr>
          <p:nvPr/>
        </p:nvGraphicFramePr>
        <p:xfrm>
          <a:off x="2260600" y="-2771775"/>
          <a:ext cx="850900" cy="518160"/>
        </p:xfrm>
        <a:graphic>
          <a:graphicData uri="http://schemas.openxmlformats.org/drawingml/2006/table">
            <a:tbl>
              <a:tblPr/>
              <a:tblGrid>
                <a:gridCol w="8509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482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646039"/>
              </p:ext>
            </p:extLst>
          </p:nvPr>
        </p:nvGraphicFramePr>
        <p:xfrm>
          <a:off x="476250" y="1806575"/>
          <a:ext cx="8226425" cy="361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9" name="Worksheet" r:id="rId5" imgW="8248751" imgH="3629070" progId="Excel.Sheet.8">
                  <p:embed/>
                </p:oleObj>
              </mc:Choice>
              <mc:Fallback>
                <p:oleObj name="Worksheet" r:id="rId5" imgW="8248751" imgH="3629070" progId="Excel.Sheet.8">
                  <p:embed/>
                  <p:pic>
                    <p:nvPicPr>
                      <p:cNvPr id="0" name="Content Placeholder 10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" y="1806575"/>
                        <a:ext cx="8226425" cy="361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3" name="TextBox 6"/>
          <p:cNvSpPr txBox="1">
            <a:spLocks noChangeArrowheads="1"/>
          </p:cNvSpPr>
          <p:nvPr/>
        </p:nvSpPr>
        <p:spPr bwMode="auto">
          <a:xfrm>
            <a:off x="3048000" y="1812131"/>
            <a:ext cx="685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dirty="0">
                <a:solidFill>
                  <a:schemeClr val="bg2">
                    <a:lumMod val="50000"/>
                  </a:schemeClr>
                </a:solidFill>
              </a:rPr>
              <a:t>4</a:t>
            </a:r>
            <a:r>
              <a:rPr lang="en-US" sz="1600" b="1" dirty="0" smtClean="0">
                <a:solidFill>
                  <a:schemeClr val="bg2">
                    <a:lumMod val="50000"/>
                  </a:schemeClr>
                </a:solidFill>
              </a:rPr>
              <a:t>%</a:t>
            </a:r>
            <a:endParaRPr lang="en-US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229600" cy="914400"/>
          </a:xfrm>
        </p:spPr>
        <p:txBody>
          <a:bodyPr/>
          <a:lstStyle/>
          <a:p>
            <a:r>
              <a:rPr lang="en-US" b="1" dirty="0" smtClean="0">
                <a:latin typeface="Baskerville Old Face" pitchFamily="18" charset="0"/>
              </a:rPr>
              <a:t>Revenue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F6F28-EAC3-4BB9-BBB7-1B3199BA547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3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003360"/>
              </p:ext>
            </p:extLst>
          </p:nvPr>
        </p:nvGraphicFramePr>
        <p:xfrm>
          <a:off x="457200" y="16002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48999"/>
              </p:ext>
            </p:extLst>
          </p:nvPr>
        </p:nvGraphicFramePr>
        <p:xfrm>
          <a:off x="6096000" y="1676400"/>
          <a:ext cx="2514600" cy="1349502"/>
        </p:xfrm>
        <a:graphic>
          <a:graphicData uri="http://schemas.openxmlformats.org/drawingml/2006/table">
            <a:tbl>
              <a:tblPr firstRow="1" firstCol="1" bandRow="1"/>
              <a:tblGrid>
                <a:gridCol w="1474728"/>
                <a:gridCol w="1039872"/>
              </a:tblGrid>
              <a:tr h="149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Revenue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Local taxes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94.3%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State Aide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2.9%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Extraordinary Aid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0.64%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Tax Relief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0.89%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Tuition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0.59%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Miscellaneous Revenue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0.68%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9DA311-C00A-446F-8229-0869F2C03042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b="1" dirty="0" smtClean="0">
                <a:latin typeface="Baskerville Old Face"/>
              </a:rPr>
              <a:t>Budget Comparison</a:t>
            </a:r>
          </a:p>
        </p:txBody>
      </p:sp>
      <p:graphicFrame>
        <p:nvGraphicFramePr>
          <p:cNvPr id="36931" name="Group 67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444166158"/>
              </p:ext>
            </p:extLst>
          </p:nvPr>
        </p:nvGraphicFramePr>
        <p:xfrm>
          <a:off x="914400" y="1371600"/>
          <a:ext cx="7664649" cy="4792028"/>
        </p:xfrm>
        <a:graphic>
          <a:graphicData uri="http://schemas.openxmlformats.org/drawingml/2006/table">
            <a:tbl>
              <a:tblPr/>
              <a:tblGrid>
                <a:gridCol w="1955799"/>
                <a:gridCol w="177800"/>
                <a:gridCol w="1524000"/>
                <a:gridCol w="1524000"/>
                <a:gridCol w="1295401"/>
                <a:gridCol w="1187649"/>
              </a:tblGrid>
              <a:tr h="8782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2014-2015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Current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Budget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2015-2016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Proposed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Budget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Dollar Change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% CHANGE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9586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SALARIES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Book Antiqua" pitchFamily="18" charset="0"/>
                        <a:cs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$16,694,909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$16,948,076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$253,167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1.51%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6606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BENEFITS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Book Antiqua" pitchFamily="18" charset="0"/>
                        <a:cs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$4,690,638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$4,747,272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             $56,634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Book Antiqua" pitchFamily="18" charset="0"/>
                        <a:cs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1.21%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214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SPECIAL EDUCATION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Book Antiqua" pitchFamily="18" charset="0"/>
                        <a:cs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$6,484,422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$7,033,097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$548,675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8.46%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51759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NON-DISCRETIONARY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 (professional development, curriculum writing, custodial and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maint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. supplies)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Book Antiqua" pitchFamily="18" charset="0"/>
                        <a:cs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$2,014,437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$1,932,998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($81,439)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Book Antiqua" pitchFamily="18" charset="0"/>
                        <a:cs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-4.04%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86265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DISCRETIONARY 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 (regular classroom 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  and co-curricular supplies)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Book Antiqua" pitchFamily="18" charset="0"/>
                        <a:cs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$1,107,950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$1,174,349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$66,399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5.99%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689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TOTAL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Book Antiqua" pitchFamily="18" charset="0"/>
                        <a:cs typeface="Arial" charset="0"/>
                      </a:endParaRP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$30,992,356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$31,835,792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$843,436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Book Antiqua" pitchFamily="18" charset="0"/>
                          <a:cs typeface="Arial" charset="0"/>
                        </a:rPr>
                        <a:t>2.72%</a:t>
                      </a:r>
                    </a:p>
                  </a:txBody>
                  <a:tcPr marL="0" marR="0" marT="0" marB="0" anchor="ctr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6925" name="Object 3925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560763" y="7337425"/>
          <a:ext cx="3325812" cy="21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06" r:id="rId5" imgW="3328704" imgH="213378" progId="Excel.Chart.8">
                  <p:embed/>
                </p:oleObj>
              </mc:Choice>
              <mc:Fallback>
                <p:oleObj r:id="rId5" imgW="3328704" imgH="213378" progId="Excel.Char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0763" y="7337425"/>
                        <a:ext cx="3325812" cy="217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675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CFAC9-3598-440E-ADCF-AEE947841D7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150451"/>
            <a:ext cx="31614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latin typeface="Baskerville Old Face" pitchFamily="18" charset="0"/>
              </a:rPr>
              <a:t>Benefit Costs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1600200"/>
            <a:ext cx="6800260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Baskerville Old Face" pitchFamily="18" charset="0"/>
              </a:rPr>
              <a:t>Cost of health benefit plan.  Includes health, dental and vision.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2000" dirty="0" smtClean="0">
                <a:latin typeface="Baskerville Old Face" pitchFamily="18" charset="0"/>
              </a:rPr>
              <a:t>Family $26,854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2000" dirty="0" smtClean="0">
                <a:latin typeface="Baskerville Old Face" pitchFamily="18" charset="0"/>
              </a:rPr>
              <a:t>Husband and Wife $22,651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2000" dirty="0" smtClean="0">
                <a:latin typeface="Baskerville Old Face" pitchFamily="18" charset="0"/>
              </a:rPr>
              <a:t>Parent and child $15,269</a:t>
            </a:r>
          </a:p>
          <a:p>
            <a:pPr marL="742950" lvl="1" indent="-285750">
              <a:buFont typeface="Wingdings" pitchFamily="2" charset="2"/>
              <a:buChar char="Ø"/>
            </a:pPr>
            <a:r>
              <a:rPr lang="en-US" sz="2000" dirty="0" smtClean="0">
                <a:latin typeface="Baskerville Old Face" pitchFamily="18" charset="0"/>
              </a:rPr>
              <a:t>Single $10,258</a:t>
            </a:r>
          </a:p>
          <a:p>
            <a:pPr lvl="1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3354526"/>
            <a:ext cx="7646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Baskerville Old Face" pitchFamily="18" charset="0"/>
              </a:rPr>
              <a:t>Total employee contribution for next year is approximately $1,000,000</a:t>
            </a:r>
            <a:endParaRPr lang="en-US" sz="2000" dirty="0">
              <a:latin typeface="Baskerville Old Face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9851" y="3870251"/>
            <a:ext cx="729719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Baskerville Old Face" pitchFamily="18" charset="0"/>
              </a:rPr>
              <a:t>190 staff members carry benefits at a cost of $3,212,000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Baskerville Old Face" pitchFamily="18" charset="0"/>
              </a:rPr>
              <a:t>61 staff members opt out and the cost is $292,000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Baskerville Old Face" pitchFamily="18" charset="0"/>
              </a:rPr>
              <a:t>Social security, pension and unemployment costs approx. $890,000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Baskerville Old Face" pitchFamily="18" charset="0"/>
              </a:rPr>
              <a:t>Workman’s compensation insurance costs approx. $200,000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Baskerville Old Face" pitchFamily="18" charset="0"/>
              </a:rPr>
              <a:t>Board liability and property insurance costs approx. $175,000</a:t>
            </a:r>
            <a:endParaRPr lang="en-US" sz="20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16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327666"/>
          </a:xfrm>
        </p:spPr>
        <p:txBody>
          <a:bodyPr/>
          <a:lstStyle/>
          <a:p>
            <a:r>
              <a:rPr lang="en-US" sz="3200" b="1" dirty="0" smtClean="0">
                <a:latin typeface="Baskerville Old Face" pitchFamily="18" charset="0"/>
              </a:rPr>
              <a:t>Non-discretionary and Discretionary Spending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BEF94-1A38-4872-95D8-1964BC38C30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44279" y="1676400"/>
            <a:ext cx="39039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Non-discretionary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Copier and technology leases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Staff in-service and professional development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Testing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Legal and auditing fees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Postage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Phones and internet service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Advertising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Liability insurance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Office supplies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Buildings and grounds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76800" y="1676400"/>
            <a:ext cx="3657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Discretionary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Health supplies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Guidance supplies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Library and audio visual supplies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Classroom supplies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Athletic and co-curricular supplies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Computer and printer purchases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05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76250"/>
          </a:xfrm>
        </p:spPr>
        <p:txBody>
          <a:bodyPr/>
          <a:lstStyle/>
          <a:p>
            <a:pPr>
              <a:defRPr/>
            </a:pPr>
            <a:fld id="{53DD794F-244D-42B0-B966-6AF38C772C6F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458200" cy="609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b="1" dirty="0" smtClean="0">
                <a:latin typeface="Baskerville Old Face"/>
              </a:rPr>
              <a:t>Comparable Districts</a:t>
            </a:r>
            <a:endParaRPr lang="en-US" b="1" i="1" dirty="0" smtClean="0">
              <a:latin typeface="Baskerville Old Face"/>
            </a:endParaRPr>
          </a:p>
        </p:txBody>
      </p:sp>
      <p:graphicFrame>
        <p:nvGraphicFramePr>
          <p:cNvPr id="45097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726900"/>
              </p:ext>
            </p:extLst>
          </p:nvPr>
        </p:nvGraphicFramePr>
        <p:xfrm>
          <a:off x="533400" y="1143000"/>
          <a:ext cx="8001000" cy="5082657"/>
        </p:xfrm>
        <a:graphic>
          <a:graphicData uri="http://schemas.openxmlformats.org/drawingml/2006/table">
            <a:tbl>
              <a:tblPr/>
              <a:tblGrid>
                <a:gridCol w="1548581"/>
                <a:gridCol w="1575619"/>
                <a:gridCol w="1524000"/>
                <a:gridCol w="1676400"/>
                <a:gridCol w="1447800"/>
                <a:gridCol w="2286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SCHOOL DISTRICTS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TOTAL SPENDING PER PUPIL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CLASSROOM SUPPLIES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EXTRA-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CURRICULAR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AVG. PROPERTY TAXES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BERKELEY HEIGHTS TWP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18,981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181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521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11,839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8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CALDWELL-WEST CALDWELL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17,161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241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479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9,992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4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CEDAR GROVE TWP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17,371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365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446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9,885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CRESSKILL BORO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Bookman Old Style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17,792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324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396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14,809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GLEN RIDGE BORO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16,623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362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470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18,212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KINNELON BORO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19,307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309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414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13,495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MADISON BORO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17,622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251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541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11,863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MAHWAH TWP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21,090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254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413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7,961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8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NEW PROVIDENCE BORO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16,543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245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413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13,091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PARK RIDGE BORO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23,340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758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602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11,417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RAMSEY BORO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19,601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213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396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11,606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11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VERONA BORO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16,219 (12)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251 (5)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387 (12)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10,593 (4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th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man Old Style" pitchFamily="18" charset="0"/>
                          <a:cs typeface="Arial" charset="0"/>
                        </a:rPr>
                        <a:t> lowest)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US" dirty="0" smtClean="0"/>
              <a:t>College Acceptances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22E01-EA72-4572-855C-A1E0AD9CF06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219200"/>
            <a:ext cx="3023392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Amherst College</a:t>
            </a:r>
          </a:p>
          <a:p>
            <a:r>
              <a:rPr lang="en-US" sz="1600" dirty="0"/>
              <a:t>Bard College</a:t>
            </a:r>
          </a:p>
          <a:p>
            <a:r>
              <a:rPr lang="en-US" sz="1600" dirty="0"/>
              <a:t>Boston University</a:t>
            </a:r>
          </a:p>
          <a:p>
            <a:r>
              <a:rPr lang="en-US" sz="1600" dirty="0"/>
              <a:t>Brandeis </a:t>
            </a:r>
            <a:r>
              <a:rPr lang="en-US" sz="1600" dirty="0" smtClean="0"/>
              <a:t>University</a:t>
            </a:r>
          </a:p>
          <a:p>
            <a:r>
              <a:rPr lang="en-US" sz="1600" dirty="0" smtClean="0"/>
              <a:t>Brown University</a:t>
            </a:r>
            <a:endParaRPr lang="en-US" sz="1600" dirty="0"/>
          </a:p>
          <a:p>
            <a:r>
              <a:rPr lang="en-US" sz="1600" dirty="0" err="1"/>
              <a:t>Bucknell</a:t>
            </a:r>
            <a:r>
              <a:rPr lang="en-US" sz="1600" dirty="0"/>
              <a:t> University</a:t>
            </a:r>
          </a:p>
          <a:p>
            <a:r>
              <a:rPr lang="en-US" sz="1600" dirty="0"/>
              <a:t>Carnegie Mellon University</a:t>
            </a:r>
          </a:p>
          <a:p>
            <a:r>
              <a:rPr lang="en-US" sz="1600" dirty="0"/>
              <a:t>Colgate University</a:t>
            </a:r>
          </a:p>
          <a:p>
            <a:r>
              <a:rPr lang="en-US" sz="1600" dirty="0"/>
              <a:t>College of William and Mary</a:t>
            </a:r>
          </a:p>
          <a:p>
            <a:r>
              <a:rPr lang="en-US" sz="1600" dirty="0"/>
              <a:t>Columbia University</a:t>
            </a:r>
          </a:p>
          <a:p>
            <a:r>
              <a:rPr lang="en-US" sz="1600" dirty="0"/>
              <a:t>Cornell University</a:t>
            </a:r>
          </a:p>
          <a:p>
            <a:r>
              <a:rPr lang="en-US" sz="1600" dirty="0" err="1"/>
              <a:t>Elon</a:t>
            </a:r>
            <a:r>
              <a:rPr lang="en-US" sz="1600" dirty="0"/>
              <a:t> University</a:t>
            </a:r>
          </a:p>
          <a:p>
            <a:r>
              <a:rPr lang="en-US" sz="1600" dirty="0"/>
              <a:t>Georgetown University </a:t>
            </a:r>
          </a:p>
          <a:p>
            <a:r>
              <a:rPr lang="en-US" sz="1600" dirty="0"/>
              <a:t>Georgia Institute of Technology</a:t>
            </a:r>
          </a:p>
          <a:p>
            <a:r>
              <a:rPr lang="en-US" sz="1600" dirty="0"/>
              <a:t>Grinnell College</a:t>
            </a:r>
          </a:p>
          <a:p>
            <a:r>
              <a:rPr lang="en-US" sz="1600" dirty="0"/>
              <a:t>Hamilton College</a:t>
            </a:r>
          </a:p>
          <a:p>
            <a:r>
              <a:rPr lang="en-US" sz="1600" dirty="0"/>
              <a:t>Harvard College</a:t>
            </a:r>
          </a:p>
          <a:p>
            <a:r>
              <a:rPr lang="en-US" sz="1600" dirty="0"/>
              <a:t>Johns Hopkins University</a:t>
            </a:r>
          </a:p>
          <a:p>
            <a:r>
              <a:rPr lang="en-US" sz="1600" dirty="0"/>
              <a:t>Lehigh University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5800" y="1247553"/>
            <a:ext cx="3934026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Loyola University</a:t>
            </a:r>
          </a:p>
          <a:p>
            <a:r>
              <a:rPr lang="en-US" sz="1600" dirty="0" smtClean="0"/>
              <a:t>Muhlenberg </a:t>
            </a:r>
            <a:r>
              <a:rPr lang="en-US" sz="1600" dirty="0"/>
              <a:t>College</a:t>
            </a:r>
          </a:p>
          <a:p>
            <a:r>
              <a:rPr lang="en-US" sz="1600" dirty="0"/>
              <a:t>New York University</a:t>
            </a:r>
          </a:p>
          <a:p>
            <a:r>
              <a:rPr lang="en-US" sz="1600" dirty="0"/>
              <a:t>Northeastern University</a:t>
            </a:r>
          </a:p>
          <a:p>
            <a:r>
              <a:rPr lang="en-US" sz="1600" dirty="0"/>
              <a:t>Northwestern University</a:t>
            </a:r>
          </a:p>
          <a:p>
            <a:r>
              <a:rPr lang="en-US" sz="1600" dirty="0"/>
              <a:t>Princeton University</a:t>
            </a:r>
          </a:p>
          <a:p>
            <a:r>
              <a:rPr lang="en-US" sz="1600" dirty="0"/>
              <a:t>Skidmore College</a:t>
            </a:r>
          </a:p>
          <a:p>
            <a:r>
              <a:rPr lang="en-US" sz="1600" dirty="0"/>
              <a:t>Syracuse University</a:t>
            </a:r>
          </a:p>
          <a:p>
            <a:r>
              <a:rPr lang="en-US" sz="1600" dirty="0"/>
              <a:t>The College of New Jersey</a:t>
            </a:r>
          </a:p>
          <a:p>
            <a:r>
              <a:rPr lang="en-US" sz="1600" dirty="0"/>
              <a:t>The George Washington University</a:t>
            </a:r>
          </a:p>
          <a:p>
            <a:r>
              <a:rPr lang="en-US" sz="1600" dirty="0"/>
              <a:t>University of Delaware</a:t>
            </a:r>
          </a:p>
          <a:p>
            <a:r>
              <a:rPr lang="en-US" sz="1600" dirty="0"/>
              <a:t>University of Maryland</a:t>
            </a:r>
          </a:p>
          <a:p>
            <a:r>
              <a:rPr lang="en-US" sz="1600" dirty="0"/>
              <a:t>University of North Carolina at Chapel Hill</a:t>
            </a:r>
          </a:p>
          <a:p>
            <a:r>
              <a:rPr lang="en-US" sz="1600" dirty="0"/>
              <a:t>University of Pennsylvania</a:t>
            </a:r>
          </a:p>
          <a:p>
            <a:r>
              <a:rPr lang="en-US" sz="1600" dirty="0"/>
              <a:t>University of Rochester</a:t>
            </a:r>
          </a:p>
          <a:p>
            <a:r>
              <a:rPr lang="en-US" sz="1600" dirty="0"/>
              <a:t>University of Rochester</a:t>
            </a:r>
          </a:p>
          <a:p>
            <a:r>
              <a:rPr lang="en-US" sz="1600" dirty="0"/>
              <a:t>University of Virginia</a:t>
            </a:r>
          </a:p>
          <a:p>
            <a:r>
              <a:rPr lang="en-US" sz="1600" dirty="0"/>
              <a:t>Villanova University</a:t>
            </a:r>
          </a:p>
          <a:p>
            <a:r>
              <a:rPr lang="en-US" sz="1600" dirty="0"/>
              <a:t>Yale University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63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E5BD51-C620-4D3B-911D-6A05A12A9C81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382000" cy="91440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Baskerville Old Face"/>
              </a:rPr>
              <a:t>Budget Timeline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0208292"/>
              </p:ext>
            </p:extLst>
          </p:nvPr>
        </p:nvGraphicFramePr>
        <p:xfrm>
          <a:off x="381000" y="1595438"/>
          <a:ext cx="8305800" cy="3403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02291"/>
                <a:gridCol w="630350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November</a:t>
                      </a:r>
                      <a:r>
                        <a:rPr lang="en-US" baseline="0" dirty="0" smtClean="0"/>
                        <a:t>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Administrative team identifies</a:t>
                      </a:r>
                      <a:r>
                        <a:rPr lang="en-US" baseline="0" dirty="0" smtClean="0"/>
                        <a:t> 2015-2016 budgetary needs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December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Building</a:t>
                      </a:r>
                      <a:r>
                        <a:rPr lang="en-US" baseline="0" dirty="0" smtClean="0"/>
                        <a:t> budgets submitted to Superintendent of Schools for review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Jan/Feb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Board of Education Finance</a:t>
                      </a:r>
                      <a:r>
                        <a:rPr lang="en-US" baseline="0" dirty="0" smtClean="0"/>
                        <a:t> Committee meets regularly to review budget requests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March 10,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Board</a:t>
                      </a:r>
                      <a:r>
                        <a:rPr lang="en-US" baseline="0" dirty="0" smtClean="0"/>
                        <a:t> of Education public budget work session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Adoption of preliminary 2015-2016</a:t>
                      </a:r>
                      <a:r>
                        <a:rPr lang="en-US" baseline="0" dirty="0" smtClean="0"/>
                        <a:t> school budget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April 28,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Adoption of final public budget- Final Budget Presentation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April-June</a:t>
                      </a:r>
                      <a:r>
                        <a:rPr lang="en-US" baseline="0" dirty="0" smtClean="0"/>
                        <a:t>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Public presentations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November 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School Board Election-</a:t>
                      </a:r>
                      <a:r>
                        <a:rPr lang="en-US" baseline="0" dirty="0" smtClean="0"/>
                        <a:t> Two seats up for re-election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88D616-2580-441B-A94C-4607A61506F7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latin typeface="Baskerville Old Face" pitchFamily="18" charset="0"/>
              </a:rPr>
              <a:t>What This Budget Buys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43434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700" b="1" u="sng" dirty="0" smtClean="0">
                <a:solidFill>
                  <a:schemeClr val="tx2"/>
                </a:solidFill>
                <a:latin typeface="Baskerville Old Face" pitchFamily="18" charset="0"/>
              </a:rPr>
              <a:t>Staff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7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New staff in HBW due to the house model proposed for next year</a:t>
            </a:r>
            <a:endParaRPr lang="en-US" sz="17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7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Reading Intervention Grades 1-4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7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Increase in vocal and instrumental music at VHS and HBW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Innovative </a:t>
            </a:r>
            <a:r>
              <a:rPr lang="en-US" sz="17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Programs/ Implementation Five Year Strategic </a:t>
            </a:r>
            <a:r>
              <a:rPr lang="en-US" sz="17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Plan and Co-curricular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7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Curriculum improvements, K-12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7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Professional Development in Reading and Writing Workshop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7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STEM initiatives</a:t>
            </a:r>
          </a:p>
          <a:p>
            <a:pPr lvl="0" eaLnBrk="1" hangingPunct="1">
              <a:lnSpc>
                <a:spcPct val="80000"/>
              </a:lnSpc>
              <a:defRPr/>
            </a:pPr>
            <a:r>
              <a:rPr lang="en-US" sz="1700" dirty="0" smtClean="0">
                <a:solidFill>
                  <a:schemeClr val="tx2"/>
                </a:solidFill>
                <a:effectLst/>
                <a:latin typeface="Baskerville Old Face" pitchFamily="18" charset="0"/>
              </a:rPr>
              <a:t>125 </a:t>
            </a:r>
            <a:r>
              <a:rPr lang="en-US" sz="1700" dirty="0">
                <a:solidFill>
                  <a:schemeClr val="tx2"/>
                </a:solidFill>
                <a:effectLst/>
                <a:latin typeface="Baskerville Old Face" pitchFamily="18" charset="0"/>
              </a:rPr>
              <a:t>new </a:t>
            </a:r>
            <a:r>
              <a:rPr lang="en-US" sz="1700" dirty="0" err="1">
                <a:solidFill>
                  <a:schemeClr val="tx2"/>
                </a:solidFill>
                <a:effectLst/>
                <a:latin typeface="Baskerville Old Face" pitchFamily="18" charset="0"/>
              </a:rPr>
              <a:t>Chromebooks</a:t>
            </a:r>
            <a:r>
              <a:rPr lang="en-US" sz="1700" dirty="0">
                <a:solidFill>
                  <a:schemeClr val="tx2"/>
                </a:solidFill>
                <a:effectLst/>
                <a:latin typeface="Baskerville Old Face" pitchFamily="18" charset="0"/>
              </a:rPr>
              <a:t> to replace desktop </a:t>
            </a:r>
            <a:r>
              <a:rPr lang="en-US" sz="1700" dirty="0" smtClean="0">
                <a:solidFill>
                  <a:schemeClr val="tx2"/>
                </a:solidFill>
                <a:effectLst/>
                <a:latin typeface="Baskerville Old Face" pitchFamily="18" charset="0"/>
              </a:rPr>
              <a:t>computers</a:t>
            </a:r>
          </a:p>
          <a:p>
            <a:pPr lvl="0" eaLnBrk="1" hangingPunct="1">
              <a:lnSpc>
                <a:spcPct val="80000"/>
              </a:lnSpc>
              <a:defRPr/>
            </a:pPr>
            <a:r>
              <a:rPr lang="en-US" sz="1700" dirty="0" smtClean="0">
                <a:solidFill>
                  <a:schemeClr val="tx2"/>
                </a:solidFill>
                <a:effectLst/>
                <a:latin typeface="Baskerville Old Face" pitchFamily="18" charset="0"/>
              </a:rPr>
              <a:t>Incremental </a:t>
            </a:r>
            <a:r>
              <a:rPr lang="en-US" sz="1700" dirty="0">
                <a:solidFill>
                  <a:schemeClr val="tx2"/>
                </a:solidFill>
                <a:effectLst/>
                <a:latin typeface="Baskerville Old Face" pitchFamily="18" charset="0"/>
              </a:rPr>
              <a:t>budget increase to Hockey and Lacrosse programs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700" dirty="0">
              <a:solidFill>
                <a:schemeClr val="tx2"/>
              </a:solidFill>
              <a:effectLst/>
              <a:latin typeface="Baskerville Old Face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700" dirty="0">
              <a:solidFill>
                <a:schemeClr val="tx2"/>
              </a:solidFill>
              <a:latin typeface="Baskerville Old Face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700" dirty="0" smtClean="0">
              <a:latin typeface="Baskerville Old Face" pitchFamily="18" charset="0"/>
            </a:endParaRP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47800"/>
            <a:ext cx="42672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700" b="1" u="sng" dirty="0" smtClean="0">
                <a:solidFill>
                  <a:schemeClr val="tx2"/>
                </a:solidFill>
                <a:latin typeface="Baskerville Old Face" pitchFamily="18" charset="0"/>
              </a:rPr>
              <a:t>Instructional Supplies</a:t>
            </a:r>
            <a:r>
              <a:rPr lang="en-US" sz="1700" b="1" u="sng" dirty="0">
                <a:solidFill>
                  <a:schemeClr val="tx2"/>
                </a:solidFill>
                <a:latin typeface="Baskerville Old Face" pitchFamily="18" charset="0"/>
              </a:rPr>
              <a:t> </a:t>
            </a:r>
            <a:r>
              <a:rPr lang="en-US" sz="1700" b="1" u="sng" dirty="0" smtClean="0">
                <a:solidFill>
                  <a:schemeClr val="tx2"/>
                </a:solidFill>
                <a:latin typeface="Baskerville Old Face" pitchFamily="18" charset="0"/>
              </a:rPr>
              <a:t>and Professional Development 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endParaRPr lang="en-US" sz="1700" dirty="0" smtClean="0">
              <a:solidFill>
                <a:schemeClr val="tx2"/>
              </a:solidFill>
              <a:effectLst/>
              <a:latin typeface="Baskerville Old Face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en-US" sz="1700" dirty="0" smtClean="0">
                <a:solidFill>
                  <a:schemeClr val="tx2"/>
                </a:solidFill>
                <a:effectLst/>
                <a:latin typeface="Baskerville Old Face" pitchFamily="18" charset="0"/>
              </a:rPr>
              <a:t>Reading and Writing Workshop supplies and training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en-US" sz="1700" dirty="0" smtClean="0">
                <a:solidFill>
                  <a:schemeClr val="tx2"/>
                </a:solidFill>
                <a:effectLst/>
                <a:latin typeface="Baskerville Old Face" pitchFamily="18" charset="0"/>
              </a:rPr>
              <a:t>Materials for Syracuse University Dual Enrollment Courses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en-US" sz="1700" dirty="0" smtClean="0">
                <a:solidFill>
                  <a:schemeClr val="tx2"/>
                </a:solidFill>
                <a:effectLst/>
                <a:latin typeface="Baskerville Old Face" pitchFamily="18" charset="0"/>
              </a:rPr>
              <a:t>Professional development and materials for the new AP World History and AP Human Geography Courses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r>
              <a:rPr lang="en-US" sz="1700" dirty="0" smtClean="0">
                <a:solidFill>
                  <a:schemeClr val="tx2"/>
                </a:solidFill>
                <a:effectLst/>
                <a:latin typeface="Baskerville Old Face" pitchFamily="18" charset="0"/>
              </a:rPr>
              <a:t>Teachers attending the Columbia University Reading workshops</a:t>
            </a:r>
          </a:p>
          <a:p>
            <a:pPr lvl="0"/>
            <a:r>
              <a:rPr lang="en-US" sz="1600" dirty="0" smtClean="0">
                <a:effectLst/>
                <a:latin typeface="Baskerville Old Face" pitchFamily="18" charset="0"/>
              </a:rPr>
              <a:t>Reading </a:t>
            </a:r>
            <a:r>
              <a:rPr lang="en-US" sz="1600" dirty="0">
                <a:effectLst/>
                <a:latin typeface="Baskerville Old Face" pitchFamily="18" charset="0"/>
              </a:rPr>
              <a:t>workshops and guided reading training through </a:t>
            </a:r>
            <a:r>
              <a:rPr lang="en-US" sz="1600" dirty="0" smtClean="0">
                <a:effectLst/>
                <a:latin typeface="Baskerville Old Face" pitchFamily="18" charset="0"/>
              </a:rPr>
              <a:t>FDU. It is the Orton </a:t>
            </a:r>
            <a:r>
              <a:rPr lang="en-US" sz="1600" dirty="0" err="1" smtClean="0">
                <a:effectLst/>
                <a:latin typeface="Baskerville Old Face" pitchFamily="18" charset="0"/>
              </a:rPr>
              <a:t>Gillingham</a:t>
            </a:r>
            <a:r>
              <a:rPr lang="en-US" sz="1600" dirty="0" smtClean="0">
                <a:effectLst/>
                <a:latin typeface="Baskerville Old Face" pitchFamily="18" charset="0"/>
              </a:rPr>
              <a:t> </a:t>
            </a:r>
            <a:r>
              <a:rPr lang="en-US" sz="1600" dirty="0">
                <a:effectLst/>
                <a:latin typeface="Baskerville Old Face" pitchFamily="18" charset="0"/>
              </a:rPr>
              <a:t>approach for struggling readers. </a:t>
            </a:r>
            <a:endParaRPr lang="en-US" sz="1600" dirty="0" smtClean="0">
              <a:effectLst/>
              <a:latin typeface="Baskerville Old Face" pitchFamily="18" charset="0"/>
            </a:endParaRPr>
          </a:p>
          <a:p>
            <a:pPr lvl="0"/>
            <a:r>
              <a:rPr lang="en-US" sz="1600" dirty="0" smtClean="0">
                <a:effectLst/>
                <a:latin typeface="Baskerville Old Face" pitchFamily="18" charset="0"/>
              </a:rPr>
              <a:t>Google Teacher Academy- 16 </a:t>
            </a:r>
            <a:r>
              <a:rPr lang="en-US" sz="1600" dirty="0">
                <a:effectLst/>
                <a:latin typeface="Baskerville Old Face" pitchFamily="18" charset="0"/>
              </a:rPr>
              <a:t>staff </a:t>
            </a:r>
            <a:r>
              <a:rPr lang="en-US" sz="1600" dirty="0" smtClean="0">
                <a:effectLst/>
                <a:latin typeface="Baskerville Old Face" pitchFamily="18" charset="0"/>
              </a:rPr>
              <a:t>members attending.</a:t>
            </a:r>
            <a:r>
              <a:rPr lang="en-US" sz="1700" dirty="0" smtClean="0">
                <a:effectLst/>
                <a:latin typeface="Baskerville Old Face" pitchFamily="18" charset="0"/>
              </a:rPr>
              <a:t>  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defRPr/>
            </a:pPr>
            <a:endParaRPr lang="en-US" sz="1700" dirty="0" smtClean="0">
              <a:latin typeface="Baskerville Old Face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700" dirty="0" smtClean="0">
              <a:latin typeface="Baskerville Old Face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700" b="1" u="sng" dirty="0" smtClean="0">
              <a:solidFill>
                <a:schemeClr val="tx2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C3481-A9F5-449F-B1D8-4DC19060A6B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1295400"/>
            <a:ext cx="7346242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37160" indent="0">
              <a:buNone/>
            </a:pPr>
            <a:r>
              <a:rPr lang="en-US" sz="2400" b="1" dirty="0">
                <a:latin typeface="Baskerville Old Face" pitchFamily="18" charset="0"/>
              </a:rPr>
              <a:t>New Course Offerings beginning September 2015</a:t>
            </a:r>
          </a:p>
          <a:p>
            <a:pPr marL="480060" indent="-342900"/>
            <a:r>
              <a:rPr lang="en-US" sz="2200" dirty="0">
                <a:latin typeface="Baskerville Old Face" pitchFamily="18" charset="0"/>
              </a:rPr>
              <a:t>VHS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2000" dirty="0" smtClean="0">
                <a:latin typeface="Baskerville Old Face" pitchFamily="18" charset="0"/>
              </a:rPr>
              <a:t>Humanities Course, </a:t>
            </a:r>
            <a:r>
              <a:rPr lang="en-US" sz="2000" dirty="0">
                <a:latin typeface="Baskerville Old Face" pitchFamily="18" charset="0"/>
              </a:rPr>
              <a:t>Speech Arts </a:t>
            </a:r>
            <a:r>
              <a:rPr lang="en-US" sz="2000" dirty="0" smtClean="0">
                <a:latin typeface="Baskerville Old Face" pitchFamily="18" charset="0"/>
              </a:rPr>
              <a:t>Course Grade </a:t>
            </a:r>
            <a:r>
              <a:rPr lang="en-US" sz="2000" dirty="0">
                <a:latin typeface="Baskerville Old Face" pitchFamily="18" charset="0"/>
              </a:rPr>
              <a:t>12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2000" dirty="0">
                <a:latin typeface="Baskerville Old Face" pitchFamily="18" charset="0"/>
              </a:rPr>
              <a:t>AP World History, AP Human Geography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2000" dirty="0">
                <a:latin typeface="Baskerville Old Face" pitchFamily="18" charset="0"/>
              </a:rPr>
              <a:t>Introduction to Psychology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2000" dirty="0">
                <a:latin typeface="Baskerville Old Face" pitchFamily="18" charset="0"/>
              </a:rPr>
              <a:t>Astronomy, Medical Biology</a:t>
            </a:r>
          </a:p>
          <a:p>
            <a:pPr marL="480060" indent="-342900"/>
            <a:r>
              <a:rPr lang="en-US" sz="2200" dirty="0">
                <a:latin typeface="Baskerville Old Face" pitchFamily="18" charset="0"/>
              </a:rPr>
              <a:t>HBW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2000" dirty="0">
                <a:latin typeface="Baskerville Old Face" pitchFamily="18" charset="0"/>
              </a:rPr>
              <a:t>Technology, Education, and Design (TED): Grades 5-8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2000" dirty="0">
                <a:latin typeface="Baskerville Old Face" pitchFamily="18" charset="0"/>
              </a:rPr>
              <a:t>Computer Science: Grade 7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2000" dirty="0">
                <a:latin typeface="Baskerville Old Face" pitchFamily="18" charset="0"/>
              </a:rPr>
              <a:t>Next Generation Science Pilot: Grade 5-8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2000" dirty="0">
                <a:latin typeface="Baskerville Old Face" pitchFamily="18" charset="0"/>
              </a:rPr>
              <a:t>English Language Arts: A Differentiated Approach: Grades 5-6</a:t>
            </a:r>
          </a:p>
          <a:p>
            <a:pPr marL="480060" indent="-342900"/>
            <a:r>
              <a:rPr lang="en-US" dirty="0">
                <a:latin typeface="Baskerville Old Face" pitchFamily="18" charset="0"/>
              </a:rPr>
              <a:t>Elementary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2000" dirty="0">
                <a:latin typeface="Baskerville Old Face" pitchFamily="18" charset="0"/>
              </a:rPr>
              <a:t>Project </a:t>
            </a:r>
            <a:r>
              <a:rPr lang="en-US" sz="2000" dirty="0" err="1">
                <a:latin typeface="Baskerville Old Face" pitchFamily="18" charset="0"/>
              </a:rPr>
              <a:t>AdventureBound</a:t>
            </a:r>
            <a:r>
              <a:rPr lang="en-US" sz="2000" dirty="0">
                <a:latin typeface="Baskerville Old Face" pitchFamily="18" charset="0"/>
              </a:rPr>
              <a:t>: Grade 4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2000" dirty="0">
                <a:latin typeface="Baskerville Old Face" pitchFamily="18" charset="0"/>
              </a:rPr>
              <a:t>Next Generation Science Pilot: Grades </a:t>
            </a:r>
            <a:r>
              <a:rPr lang="en-US" sz="2000" dirty="0" smtClean="0">
                <a:latin typeface="Baskerville Old Face" pitchFamily="18" charset="0"/>
              </a:rPr>
              <a:t>1-8</a:t>
            </a:r>
            <a:endParaRPr lang="en-US" sz="2000" dirty="0">
              <a:latin typeface="Baskerville Old Face" pitchFamily="18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15689" y="228600"/>
            <a:ext cx="669606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Baskerville Old Face" pitchFamily="18" charset="0"/>
              </a:rPr>
              <a:t>2015-16 Curricular Initiatives</a:t>
            </a:r>
            <a:endParaRPr lang="en-US" sz="44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36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13279-82D5-4ECA-8A30-FCD4C552DF6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2654" y="297359"/>
            <a:ext cx="869180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latin typeface="Baskerville Old Face" pitchFamily="18" charset="0"/>
              </a:rPr>
              <a:t>2015-16 Curricular </a:t>
            </a:r>
            <a:r>
              <a:rPr lang="en-US" sz="4400" b="1" dirty="0" smtClean="0">
                <a:latin typeface="Baskerville Old Face" pitchFamily="18" charset="0"/>
              </a:rPr>
              <a:t>Initiatives (</a:t>
            </a:r>
            <a:r>
              <a:rPr lang="en-US" sz="3000" b="1" dirty="0" smtClean="0">
                <a:latin typeface="Baskerville Old Face" pitchFamily="18" charset="0"/>
              </a:rPr>
              <a:t>continued</a:t>
            </a:r>
            <a:r>
              <a:rPr lang="en-US" sz="4400" b="1" dirty="0" smtClean="0">
                <a:latin typeface="Baskerville Old Face" pitchFamily="18" charset="0"/>
              </a:rPr>
              <a:t>)</a:t>
            </a:r>
            <a:endParaRPr lang="en-US" sz="4400" dirty="0">
              <a:latin typeface="Baskerville Old Fac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392864"/>
            <a:ext cx="8375113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37160" indent="0">
              <a:buNone/>
            </a:pPr>
            <a:r>
              <a:rPr lang="en-US" sz="2400" b="1" dirty="0"/>
              <a:t>Curricular Alignment of Instruction &amp; Assessment</a:t>
            </a:r>
          </a:p>
          <a:p>
            <a:pPr marL="480060" indent="-342900"/>
            <a:r>
              <a:rPr lang="en-US" sz="2000" dirty="0"/>
              <a:t>VHS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1600" dirty="0"/>
              <a:t>Introduction to Psychology (new)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1600" dirty="0"/>
              <a:t>CCSS: Algebra I (revision), Geometry (revision)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1600" dirty="0"/>
              <a:t>AP Calculus AB/BC (</a:t>
            </a:r>
            <a:r>
              <a:rPr lang="en-US" sz="1600" dirty="0" err="1"/>
              <a:t>Collegeboard</a:t>
            </a:r>
            <a:r>
              <a:rPr lang="en-US" sz="1600" dirty="0"/>
              <a:t> --</a:t>
            </a:r>
            <a:r>
              <a:rPr lang="en-US" sz="1600" dirty="0">
                <a:sym typeface="Wingdings"/>
              </a:rPr>
              <a:t>--&gt; </a:t>
            </a:r>
            <a:r>
              <a:rPr lang="en-US" sz="1600" dirty="0" err="1">
                <a:sym typeface="Wingdings"/>
              </a:rPr>
              <a:t>UbD</a:t>
            </a:r>
            <a:r>
              <a:rPr lang="en-US" sz="1600" dirty="0">
                <a:sym typeface="Wingdings"/>
              </a:rPr>
              <a:t>)</a:t>
            </a:r>
            <a:endParaRPr lang="en-US" sz="1600" dirty="0"/>
          </a:p>
          <a:p>
            <a:pPr marL="777240" lvl="1" indent="-342900">
              <a:buFont typeface="Wingdings" charset="2"/>
              <a:buChar char="§"/>
            </a:pPr>
            <a:r>
              <a:rPr lang="en-US" sz="1600" dirty="0"/>
              <a:t>NGSS: Biology, Environmental Science, Medical Biology, Astronomy, AP Chemistry </a:t>
            </a:r>
          </a:p>
          <a:p>
            <a:pPr marL="480060" indent="-342900"/>
            <a:r>
              <a:rPr lang="en-US" sz="2000" dirty="0"/>
              <a:t>HBW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1600" dirty="0"/>
              <a:t>ELA Grades 5&amp;6: A Differentiated Approach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1600" dirty="0"/>
              <a:t>ELA Grades 7&amp;8 (revision)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1600" dirty="0"/>
              <a:t>CCSS: Math 7 On/Above, Math 8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1600" dirty="0"/>
              <a:t>Technology, Education &amp; Design (TED): Grades 5-8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1600" dirty="0"/>
              <a:t>Computer Science 7</a:t>
            </a:r>
          </a:p>
          <a:p>
            <a:pPr marL="480060" indent="-342900"/>
            <a:r>
              <a:rPr lang="en-US" sz="2000" dirty="0"/>
              <a:t>Elementary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1600" dirty="0"/>
              <a:t>ELA K-4: Reading &amp; Writing Project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1600" dirty="0"/>
              <a:t>Social Studies: Grades 3-4 (revision)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1600" dirty="0"/>
              <a:t>Project </a:t>
            </a:r>
            <a:r>
              <a:rPr lang="en-US" sz="1600" dirty="0" err="1"/>
              <a:t>AdventureBound</a:t>
            </a:r>
            <a:r>
              <a:rPr lang="en-US" sz="1600" dirty="0"/>
              <a:t>: Grade 4</a:t>
            </a:r>
          </a:p>
          <a:p>
            <a:pPr marL="777240" lvl="1" indent="-342900">
              <a:buFont typeface="Wingdings" charset="2"/>
              <a:buChar char="§"/>
            </a:pPr>
            <a:r>
              <a:rPr lang="en-US" sz="1600" dirty="0"/>
              <a:t>Next Generation Science Pilot: Grades </a:t>
            </a:r>
            <a:r>
              <a:rPr lang="en-US" sz="1600" dirty="0" smtClean="0"/>
              <a:t>1-8</a:t>
            </a: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3925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askerville Old Face" pitchFamily="18" charset="0"/>
              </a:rPr>
              <a:t>2015-2016 Special Services Plans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14800"/>
          </a:xfrm>
        </p:spPr>
        <p:txBody>
          <a:bodyPr/>
          <a:lstStyle/>
          <a:p>
            <a:r>
              <a:rPr lang="en-US" sz="2400" dirty="0" smtClean="0">
                <a:latin typeface="Baskerville Old Face" pitchFamily="18" charset="0"/>
              </a:rPr>
              <a:t>Continuing Programs</a:t>
            </a:r>
          </a:p>
          <a:p>
            <a:pPr lvl="1"/>
            <a:r>
              <a:rPr lang="en-US" sz="2000" dirty="0" smtClean="0">
                <a:latin typeface="Baskerville Old Face" pitchFamily="18" charset="0"/>
              </a:rPr>
              <a:t>Special Education Classes (PreK-8)</a:t>
            </a:r>
          </a:p>
          <a:p>
            <a:pPr lvl="1"/>
            <a:r>
              <a:rPr lang="en-US" sz="2000" dirty="0" smtClean="0">
                <a:latin typeface="Baskerville Old Face" pitchFamily="18" charset="0"/>
              </a:rPr>
              <a:t>In-class and Pull-out Resource Center Programs (PreK-12)</a:t>
            </a:r>
          </a:p>
          <a:p>
            <a:pPr lvl="1"/>
            <a:r>
              <a:rPr lang="en-US" sz="2000" dirty="0" smtClean="0">
                <a:latin typeface="Baskerville Old Face" pitchFamily="18" charset="0"/>
              </a:rPr>
              <a:t>Supplementary Aides and Services (PreK-12)</a:t>
            </a:r>
          </a:p>
          <a:p>
            <a:pPr lvl="1"/>
            <a:r>
              <a:rPr lang="en-US" sz="2000" dirty="0" smtClean="0">
                <a:latin typeface="Baskerville Old Face" pitchFamily="18" charset="0"/>
              </a:rPr>
              <a:t>Extended School Year (ESY) Program (PreK-8)</a:t>
            </a:r>
          </a:p>
          <a:p>
            <a:r>
              <a:rPr lang="en-US" sz="2400" dirty="0" smtClean="0">
                <a:latin typeface="Baskerville Old Face" pitchFamily="18" charset="0"/>
              </a:rPr>
              <a:t>Continuing Services/Activities </a:t>
            </a:r>
          </a:p>
          <a:p>
            <a:pPr lvl="1"/>
            <a:r>
              <a:rPr lang="en-US" sz="2000" dirty="0" smtClean="0">
                <a:latin typeface="Baskerville Old Face" pitchFamily="18" charset="0"/>
              </a:rPr>
              <a:t>Related </a:t>
            </a:r>
            <a:r>
              <a:rPr lang="en-US" sz="2000" dirty="0">
                <a:latin typeface="Baskerville Old Face" pitchFamily="18" charset="0"/>
              </a:rPr>
              <a:t>Services (Speech/Language, OT, PT) (</a:t>
            </a:r>
            <a:r>
              <a:rPr lang="en-US" sz="2000" dirty="0" smtClean="0">
                <a:latin typeface="Baskerville Old Face" pitchFamily="18" charset="0"/>
              </a:rPr>
              <a:t>PreK-12)</a:t>
            </a:r>
          </a:p>
          <a:p>
            <a:pPr lvl="1"/>
            <a:r>
              <a:rPr lang="en-US" sz="2000" dirty="0" smtClean="0">
                <a:latin typeface="Baskerville Old Face" pitchFamily="18" charset="0"/>
              </a:rPr>
              <a:t>Full-time </a:t>
            </a:r>
            <a:r>
              <a:rPr lang="en-US" sz="2000" dirty="0">
                <a:latin typeface="Baskerville Old Face" pitchFamily="18" charset="0"/>
              </a:rPr>
              <a:t>Behavior </a:t>
            </a:r>
            <a:r>
              <a:rPr lang="en-US" sz="2000" dirty="0" smtClean="0">
                <a:latin typeface="Baskerville Old Face" pitchFamily="18" charset="0"/>
              </a:rPr>
              <a:t>Analyst</a:t>
            </a:r>
          </a:p>
          <a:p>
            <a:pPr lvl="1"/>
            <a:r>
              <a:rPr lang="en-US" sz="2000" dirty="0" smtClean="0">
                <a:latin typeface="Baskerville Old Face" pitchFamily="18" charset="0"/>
              </a:rPr>
              <a:t>CHILD/Special Services Co-Sponsored parent workshops</a:t>
            </a:r>
          </a:p>
          <a:p>
            <a:pPr lvl="1"/>
            <a:r>
              <a:rPr lang="en-US" sz="2000" dirty="0" smtClean="0">
                <a:latin typeface="Baskerville Old Face" pitchFamily="18" charset="0"/>
              </a:rPr>
              <a:t>Purchase of supplies/materials for instructional purposes</a:t>
            </a:r>
          </a:p>
          <a:p>
            <a:pPr lvl="1"/>
            <a:r>
              <a:rPr lang="en-US" sz="2000" dirty="0" smtClean="0">
                <a:latin typeface="Baskerville Old Face" pitchFamily="18" charset="0"/>
              </a:rPr>
              <a:t>Purchase of assistive technology for instructional purposes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000" dirty="0"/>
          </a:p>
          <a:p>
            <a:endParaRPr lang="en-US" sz="2400" dirty="0" smtClean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8229600" y="64770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6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35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13279-82D5-4ECA-8A30-FCD4C552DF6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459271"/>
            <a:ext cx="64972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Baskerville Old Face" pitchFamily="18" charset="0"/>
              </a:rPr>
              <a:t>Proposed B&amp;G Projects for 2015-2016</a:t>
            </a:r>
          </a:p>
          <a:p>
            <a:endParaRPr lang="en-US" sz="3200" dirty="0">
              <a:latin typeface="Baskerville Old Face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140548"/>
              </p:ext>
            </p:extLst>
          </p:nvPr>
        </p:nvGraphicFramePr>
        <p:xfrm>
          <a:off x="1295400" y="1348559"/>
          <a:ext cx="6248400" cy="41148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48400"/>
              </a:tblGrid>
              <a:tr h="385136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District - Replace </a:t>
                      </a:r>
                      <a:r>
                        <a:rPr lang="en-US" sz="1400" u="none" strike="noStrike" dirty="0" smtClean="0">
                          <a:effectLst/>
                        </a:rPr>
                        <a:t>interior doors </a:t>
                      </a:r>
                      <a:r>
                        <a:rPr lang="en-US" sz="1400" u="none" strike="noStrike" dirty="0">
                          <a:effectLst/>
                        </a:rPr>
                        <a:t>for improved </a:t>
                      </a:r>
                      <a:r>
                        <a:rPr lang="en-US" sz="1400" u="none" strike="noStrike" dirty="0" smtClean="0">
                          <a:effectLst/>
                        </a:rPr>
                        <a:t>security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59" marR="7159" marT="7159" marB="0" anchor="ctr"/>
                </a:tc>
              </a:tr>
              <a:tr h="286347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VHS - Automate </a:t>
                      </a:r>
                      <a:r>
                        <a:rPr lang="en-US" sz="1400" u="none" strike="noStrike" dirty="0" smtClean="0">
                          <a:effectLst/>
                        </a:rPr>
                        <a:t>lockdown </a:t>
                      </a:r>
                      <a:r>
                        <a:rPr lang="en-US" sz="1400" u="none" strike="noStrike" dirty="0">
                          <a:effectLst/>
                        </a:rPr>
                        <a:t>system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59" marR="7159" marT="7159" marB="0" anchor="b"/>
                </a:tc>
              </a:tr>
              <a:tr h="286347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VHS - Electrostatically paint 600 corridor lockers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59" marR="7159" marT="7159" marB="0" anchor="b"/>
                </a:tc>
              </a:tr>
              <a:tr h="2863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HBW </a:t>
                      </a:r>
                      <a:r>
                        <a:rPr lang="en-US" sz="1400" u="none" strike="noStrike" dirty="0" smtClean="0">
                          <a:effectLst/>
                        </a:rPr>
                        <a:t>scrape/paint exterior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t</a:t>
                      </a:r>
                      <a:r>
                        <a:rPr lang="en-US" sz="1400" u="none" strike="noStrike" dirty="0" smtClean="0">
                          <a:effectLst/>
                        </a:rPr>
                        <a:t>rim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59" marR="7159" marT="7159" marB="0" anchor="ctr"/>
                </a:tc>
              </a:tr>
              <a:tr h="2863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Maintenance </a:t>
                      </a:r>
                      <a:r>
                        <a:rPr lang="en-US" sz="1400" u="none" strike="noStrike" dirty="0" smtClean="0">
                          <a:effectLst/>
                        </a:rPr>
                        <a:t>vehicle </a:t>
                      </a:r>
                      <a:r>
                        <a:rPr lang="en-US" sz="1400" u="none" strike="noStrike" dirty="0">
                          <a:effectLst/>
                        </a:rPr>
                        <a:t>- Utility body w/ plow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59" marR="7159" marT="7159" marB="0" anchor="ctr"/>
                </a:tc>
              </a:tr>
              <a:tr h="2863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Remodel K&amp;1 </a:t>
                      </a:r>
                      <a:r>
                        <a:rPr lang="en-US" sz="1400" u="none" strike="noStrike" dirty="0" smtClean="0">
                          <a:effectLst/>
                        </a:rPr>
                        <a:t>bathrooms </a:t>
                      </a:r>
                      <a:r>
                        <a:rPr lang="en-US" sz="1400" u="none" strike="noStrike" dirty="0">
                          <a:effectLst/>
                        </a:rPr>
                        <a:t>in </a:t>
                      </a:r>
                      <a:r>
                        <a:rPr lang="en-US" sz="1400" u="none" strike="noStrike" dirty="0" smtClean="0">
                          <a:effectLst/>
                        </a:rPr>
                        <a:t>elementary schools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59" marR="7159" marT="7159" marB="0" anchor="ctr"/>
                </a:tc>
              </a:tr>
              <a:tr h="2863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District - Shade replacement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59" marR="7159" marT="7159" marB="0" anchor="ctr"/>
                </a:tc>
              </a:tr>
              <a:tr h="2863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Replace HBW stage lighting and controls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59" marR="7159" marT="7159" marB="0" anchor="ctr"/>
                </a:tc>
              </a:tr>
              <a:tr h="2863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HBW </a:t>
                      </a:r>
                      <a:r>
                        <a:rPr lang="en-US" sz="1400" u="none" strike="noStrike" dirty="0" smtClean="0">
                          <a:effectLst/>
                        </a:rPr>
                        <a:t>– Convert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room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>
                          <a:effectLst/>
                        </a:rPr>
                        <a:t>223 to science classroom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59" marR="7159" marT="7159" marB="0" anchor="ctr"/>
                </a:tc>
              </a:tr>
              <a:tr h="2863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HBW - Create STEM Lab in wood shop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59" marR="7159" marT="7159" marB="0" anchor="ctr"/>
                </a:tc>
              </a:tr>
              <a:tr h="286347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Refinish (sand, paint, poly) VHS old gym, HBW gym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59" marR="7159" marT="7159" marB="0" anchor="ctr"/>
                </a:tc>
              </a:tr>
              <a:tr h="429520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Re-Key District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59" marR="7159" marT="7159" marB="0" anchor="ctr"/>
                </a:tc>
              </a:tr>
              <a:tr h="436678"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</a:rPr>
                        <a:t>Forest Ave - Install </a:t>
                      </a:r>
                      <a:r>
                        <a:rPr lang="en-US" sz="1400" u="none" strike="noStrike" dirty="0" smtClean="0">
                          <a:effectLst/>
                        </a:rPr>
                        <a:t>new </a:t>
                      </a:r>
                      <a:r>
                        <a:rPr lang="en-US" sz="1400" u="none" strike="noStrike" dirty="0">
                          <a:effectLst/>
                        </a:rPr>
                        <a:t>flooring over existing VAT in corridors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4428" marR="7159" marT="7159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95400" y="5491716"/>
            <a:ext cx="37546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2015-2016 Budget $203,000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2015-2016 Maintenance Reserve $65,000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2015-2016 Capital Reserve $89,000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5567915" y="5678890"/>
            <a:ext cx="2477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Budget $357,000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56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r>
              <a:rPr lang="en-US" b="1" dirty="0" smtClean="0">
                <a:latin typeface="Baskerville Old Face" pitchFamily="18" charset="0"/>
              </a:rPr>
              <a:t>SHARED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810000"/>
          </a:xfrm>
        </p:spPr>
        <p:txBody>
          <a:bodyPr/>
          <a:lstStyle/>
          <a:p>
            <a:r>
              <a:rPr lang="en-US" sz="2800" dirty="0" smtClean="0"/>
              <a:t>Joint snow removal with the Township of Verona</a:t>
            </a:r>
          </a:p>
          <a:p>
            <a:r>
              <a:rPr lang="en-US" sz="2800" dirty="0" smtClean="0"/>
              <a:t>Township of Verona pays for trash removal</a:t>
            </a:r>
          </a:p>
          <a:p>
            <a:r>
              <a:rPr lang="en-US" sz="2800" dirty="0" smtClean="0"/>
              <a:t>Pooled health, dental, workman’s comp and liability insurance with other school districts</a:t>
            </a:r>
          </a:p>
          <a:p>
            <a:r>
              <a:rPr lang="en-US" sz="2800" dirty="0" smtClean="0"/>
              <a:t>Pooled purchasing of school and custodial supplies with other school districts</a:t>
            </a:r>
          </a:p>
          <a:p>
            <a:r>
              <a:rPr lang="en-US" sz="2800" dirty="0" smtClean="0"/>
              <a:t>Shared costs for special education transportation with other school districts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BE365B-1241-4440-92FC-0DFC64E18CC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21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CD6E1-DA44-4DBB-B970-4D93F578C5C6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305800" cy="1066800"/>
          </a:xfrm>
        </p:spPr>
        <p:txBody>
          <a:bodyPr/>
          <a:lstStyle/>
          <a:p>
            <a:pPr eaLnBrk="1" hangingPunct="1"/>
            <a:r>
              <a:rPr lang="en-US" b="1" dirty="0" smtClean="0">
                <a:latin typeface="Baskerville Old Face"/>
              </a:rPr>
              <a:t>Budget Facts and Constraints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10600" cy="48006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latin typeface="Baskerville Old Face"/>
              </a:rPr>
              <a:t>Tax levy cap of no more than 2% for school budget growth pursuant to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2000" dirty="0">
                <a:latin typeface="Baskerville Old Face"/>
              </a:rPr>
              <a:t>	</a:t>
            </a:r>
            <a:r>
              <a:rPr lang="en-US" sz="2000" dirty="0" smtClean="0">
                <a:latin typeface="Baskerville Old Face"/>
              </a:rPr>
              <a:t>NJ Legislation passed in 2010.</a:t>
            </a:r>
          </a:p>
          <a:p>
            <a:pPr lvl="1" eaLnBrk="1" hangingPunct="1"/>
            <a:endParaRPr lang="en-US" sz="2000" dirty="0" smtClean="0">
              <a:latin typeface="Baskerville Old Face"/>
            </a:endParaRPr>
          </a:p>
          <a:p>
            <a:pPr lvl="1" eaLnBrk="1" hangingPunct="1">
              <a:lnSpc>
                <a:spcPct val="90000"/>
              </a:lnSpc>
              <a:buClr>
                <a:srgbClr val="FFFF00"/>
              </a:buClr>
            </a:pPr>
            <a:r>
              <a:rPr lang="en-US" sz="2000" dirty="0" smtClean="0">
                <a:latin typeface="Baskerville Old Face"/>
              </a:rPr>
              <a:t>Verona has elected to use $223,839 of banked cap </a:t>
            </a:r>
            <a:r>
              <a:rPr lang="en-US" sz="2000" dirty="0" smtClean="0">
                <a:effectLst/>
                <a:latin typeface="Baskerville Old Face"/>
              </a:rPr>
              <a:t>(this is needed due to increases in healthcare costs of between 8-9%).</a:t>
            </a:r>
          </a:p>
          <a:p>
            <a:pPr lvl="1" eaLnBrk="1" hangingPunct="1">
              <a:lnSpc>
                <a:spcPct val="90000"/>
              </a:lnSpc>
              <a:buClr>
                <a:srgbClr val="FFFF00"/>
              </a:buClr>
            </a:pPr>
            <a:endParaRPr lang="en-US" sz="2000" dirty="0" smtClean="0">
              <a:effectLst/>
              <a:latin typeface="Baskerville Old Face"/>
            </a:endParaRPr>
          </a:p>
          <a:p>
            <a:pPr lvl="1" eaLnBrk="1" hangingPunct="1">
              <a:lnSpc>
                <a:spcPct val="90000"/>
              </a:lnSpc>
              <a:buClr>
                <a:srgbClr val="FFFF00"/>
              </a:buClr>
            </a:pPr>
            <a:r>
              <a:rPr lang="en-US" sz="2000" dirty="0">
                <a:effectLst/>
                <a:latin typeface="Baskerville Old Face"/>
              </a:rPr>
              <a:t>The net result is a </a:t>
            </a:r>
            <a:r>
              <a:rPr lang="en-US" sz="2000" dirty="0" smtClean="0">
                <a:effectLst/>
                <a:latin typeface="Baskerville Old Face"/>
              </a:rPr>
              <a:t>general fund tax </a:t>
            </a:r>
            <a:r>
              <a:rPr lang="en-US" sz="2000" dirty="0">
                <a:effectLst/>
                <a:latin typeface="Baskerville Old Face"/>
              </a:rPr>
              <a:t>levy increase of 2.70%. </a:t>
            </a:r>
          </a:p>
          <a:p>
            <a:pPr lvl="1" eaLnBrk="1" hangingPunct="1">
              <a:lnSpc>
                <a:spcPct val="90000"/>
              </a:lnSpc>
              <a:buClr>
                <a:srgbClr val="FFFF00"/>
              </a:buClr>
            </a:pPr>
            <a:endParaRPr lang="en-US" sz="2000" dirty="0" smtClean="0">
              <a:effectLst/>
              <a:latin typeface="Baskerville Old Face"/>
            </a:endParaRPr>
          </a:p>
          <a:p>
            <a:pPr lvl="1" eaLnBrk="1" hangingPunct="1">
              <a:lnSpc>
                <a:spcPct val="90000"/>
              </a:lnSpc>
              <a:buClr>
                <a:srgbClr val="FFFF00"/>
              </a:buClr>
            </a:pPr>
            <a:r>
              <a:rPr lang="en-US" sz="2000" dirty="0" smtClean="0">
                <a:effectLst/>
                <a:latin typeface="Baskerville Old Face"/>
              </a:rPr>
              <a:t>The banked cap </a:t>
            </a:r>
            <a:r>
              <a:rPr lang="en-US" sz="2000" dirty="0">
                <a:effectLst/>
                <a:latin typeface="Baskerville Old Face"/>
              </a:rPr>
              <a:t>of </a:t>
            </a:r>
            <a:r>
              <a:rPr lang="en-US" sz="2000" dirty="0" smtClean="0">
                <a:effectLst/>
                <a:latin typeface="Baskerville Old Face"/>
              </a:rPr>
              <a:t>$139,367 is available in 2016-2017 for possible use.</a:t>
            </a:r>
          </a:p>
          <a:p>
            <a:pPr lvl="1" eaLnBrk="1" hangingPunct="1">
              <a:lnSpc>
                <a:spcPct val="90000"/>
              </a:lnSpc>
              <a:buClr>
                <a:srgbClr val="FFFF00"/>
              </a:buClr>
            </a:pPr>
            <a:endParaRPr lang="en-US" sz="2000" dirty="0" smtClean="0">
              <a:effectLst/>
              <a:latin typeface="Baskerville Old Face"/>
            </a:endParaRPr>
          </a:p>
          <a:p>
            <a:pPr lvl="1" eaLnBrk="1" hangingPunct="1">
              <a:lnSpc>
                <a:spcPct val="90000"/>
              </a:lnSpc>
              <a:buClr>
                <a:srgbClr val="FFFF00"/>
              </a:buClr>
            </a:pPr>
            <a:r>
              <a:rPr lang="en-US" sz="2000" dirty="0" smtClean="0">
                <a:effectLst/>
                <a:latin typeface="Baskerville Old Face"/>
              </a:rPr>
              <a:t>Increase to the homeowner is </a:t>
            </a:r>
            <a:r>
              <a:rPr lang="en-US" sz="2000" smtClean="0">
                <a:effectLst/>
                <a:latin typeface="Baskerville Old Face"/>
              </a:rPr>
              <a:t>$</a:t>
            </a:r>
            <a:r>
              <a:rPr lang="en-US" sz="2000" smtClean="0">
                <a:effectLst/>
                <a:latin typeface="Baskerville Old Face"/>
              </a:rPr>
              <a:t>155 </a:t>
            </a:r>
            <a:r>
              <a:rPr lang="en-US" sz="2000" dirty="0" smtClean="0">
                <a:effectLst/>
                <a:latin typeface="Baskerville Old Face"/>
              </a:rPr>
              <a:t>per home. It is the net difference between the increase in the general fund and the decrease in the debt service fund because of the bond refinancing.  The average assessed </a:t>
            </a:r>
            <a:r>
              <a:rPr lang="en-US" sz="2000" dirty="0">
                <a:effectLst/>
                <a:latin typeface="Baskerville Old Face"/>
              </a:rPr>
              <a:t>home</a:t>
            </a:r>
            <a:r>
              <a:rPr lang="en-US" sz="2000" dirty="0" smtClean="0">
                <a:effectLst/>
                <a:latin typeface="Baskerville Old Face"/>
              </a:rPr>
              <a:t> is $359,800.</a:t>
            </a:r>
            <a:endParaRPr lang="en-US" sz="2000" dirty="0">
              <a:effectLst/>
              <a:latin typeface="Baskerville Old Face"/>
            </a:endParaRPr>
          </a:p>
          <a:p>
            <a:pPr lvl="1" eaLnBrk="1" hangingPunct="1">
              <a:lnSpc>
                <a:spcPct val="90000"/>
              </a:lnSpc>
              <a:buClr>
                <a:srgbClr val="FFFF00"/>
              </a:buClr>
            </a:pPr>
            <a:endParaRPr lang="en-US" sz="2000" dirty="0" smtClean="0">
              <a:latin typeface="Baskerville Old Face"/>
            </a:endParaRPr>
          </a:p>
          <a:p>
            <a:pPr lvl="1" eaLnBrk="1" hangingPunct="1">
              <a:lnSpc>
                <a:spcPct val="90000"/>
              </a:lnSpc>
              <a:buClr>
                <a:srgbClr val="FFFF00"/>
              </a:buClr>
              <a:buFont typeface="Wingdings" pitchFamily="2" charset="2"/>
              <a:buNone/>
            </a:pPr>
            <a:endParaRPr lang="en-US" sz="2000" dirty="0" smtClean="0">
              <a:latin typeface="Baskerville Old Face"/>
            </a:endParaRPr>
          </a:p>
        </p:txBody>
      </p:sp>
    </p:spTree>
    <p:extLst>
      <p:ext uri="{BB962C8B-B14F-4D97-AF65-F5344CB8AC3E}">
        <p14:creationId xmlns:p14="http://schemas.microsoft.com/office/powerpoint/2010/main" val="184623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3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3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23322</TotalTime>
  <Words>1202</Words>
  <Application>Microsoft Office PowerPoint</Application>
  <PresentationFormat>On-screen Show (4:3)</PresentationFormat>
  <Paragraphs>357</Paragraphs>
  <Slides>16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Textured</vt:lpstr>
      <vt:lpstr>Worksheet</vt:lpstr>
      <vt:lpstr>Microsoft Excel Chart</vt:lpstr>
      <vt:lpstr>Verona Board of Education </vt:lpstr>
      <vt:lpstr>Budget Timeline</vt:lpstr>
      <vt:lpstr>What This Budget Buys</vt:lpstr>
      <vt:lpstr>PowerPoint Presentation</vt:lpstr>
      <vt:lpstr>PowerPoint Presentation</vt:lpstr>
      <vt:lpstr>2015-2016 Special Services Plans</vt:lpstr>
      <vt:lpstr>PowerPoint Presentation</vt:lpstr>
      <vt:lpstr>SHARED SERVICES</vt:lpstr>
      <vt:lpstr>Budget Facts and Constraints</vt:lpstr>
      <vt:lpstr>2014-15 PROPOSED EXPENDITURES - $31,835,792 </vt:lpstr>
      <vt:lpstr>Revenue</vt:lpstr>
      <vt:lpstr>Budget Comparison</vt:lpstr>
      <vt:lpstr>PowerPoint Presentation</vt:lpstr>
      <vt:lpstr>Non-discretionary and Discretionary Spending</vt:lpstr>
      <vt:lpstr>Comparable Districts</vt:lpstr>
      <vt:lpstr>College Acceptances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Verona Board of Education</dc:title>
  <dc:creator>John Quattrocchi</dc:creator>
  <cp:lastModifiedBy>Cheryl Nardino</cp:lastModifiedBy>
  <cp:revision>322</cp:revision>
  <cp:lastPrinted>2015-04-28T18:56:08Z</cp:lastPrinted>
  <dcterms:created xsi:type="dcterms:W3CDTF">2003-11-17T20:53:24Z</dcterms:created>
  <dcterms:modified xsi:type="dcterms:W3CDTF">2016-04-28T19:10:34Z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B_TRACKING_NAME">
    <vt:lpwstr>\\Intranet.Barcapint.Com\Dfs-Amer\User\Nyl\corp33\barcap\quattroj\Word_DOC\My stuff\Board of Ed\Committees\Finance\2012 Budget planning\BudgetPresentation 12-13 March 13 final.pptx - quattroj - 3/14/2012 8:37:22 AM</vt:lpwstr>
  </property>
</Properties>
</file>